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6" r:id="rId5"/>
    <p:sldId id="263" r:id="rId6"/>
    <p:sldId id="260" r:id="rId7"/>
    <p:sldId id="264" r:id="rId8"/>
    <p:sldId id="259" r:id="rId9"/>
    <p:sldId id="261" r:id="rId10"/>
    <p:sldId id="265" r:id="rId11"/>
    <p:sldId id="267" r:id="rId12"/>
    <p:sldId id="268" r:id="rId13"/>
    <p:sldId id="270" r:id="rId14"/>
    <p:sldId id="272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468485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055619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9/30/2025</a:t>
            </a:fld>
            <a:endParaRPr lang="en-US"/>
          </a:p>
        </p:txBody>
      </p:sp>
      <p:sp>
        <p:nvSpPr>
          <p:cNvPr id="1037293512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5871624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38174496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947801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74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16453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128037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4979049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23D1F14-E519-E066-0B1D-08B79D05CAEF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824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845554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1931539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2672189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E6068B5-DE9F-7790-81A1-91C0BDAA0AEF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7015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985646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4674989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443515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1C239D5-C157-FABA-D411-96ED815BA726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2222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914082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233699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086630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48CB874-B711-4D90-437C-828F67AA2596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0128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696113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5344745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2286620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A66ACC3-6429-25AE-D54C-BFA6A9DBA604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4257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82951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7507590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2744910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5439566-6256-A371-D31B-1834D92C5E3E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0313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367346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5767435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7738599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701B3DC-73E1-7402-DB4D-E22FCA9701CB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0866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6928378-8BE8-9C42-D1F2-755C6D9F037E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9285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170306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8812677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4868442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312DE4E-9D1B-E744-3F60-5F989B323760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122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84707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399579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428077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466D27A-8AD8-DB62-CAF3-BFEB55A903EE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9363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026996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6687512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753212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C49FDF-849D-90EC-D873-CF9938D6A566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9471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100512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45233850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4544920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132A6A-F0EE-F80F-6BB2-F09065C9C8B8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3964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151177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663277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968409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A268CA0-7134-4060-6129-F15AFACAD9EE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7688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485607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310981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9043818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8AC5B9-6F71-CB80-234B-D01CA25A3EBD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0732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117064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883860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5977693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5CC9C4A-0334-8431-7267-5C0137A43BBA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5504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706442" name="Title 1"/>
          <p:cNvSpPr>
            <a:spLocks noGrp="1"/>
          </p:cNvSpPr>
          <p:nvPr>
            <p:ph type="ctrTitle"/>
          </p:nvPr>
        </p:nvSpPr>
        <p:spPr bwMode="auto">
          <a:xfrm>
            <a:off x="914400" y="2130425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2077382713" name="Subtitle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Click to edit Master subtitle style</a:t>
            </a:r>
          </a:p>
        </p:txBody>
      </p:sp>
      <p:sp>
        <p:nvSpPr>
          <p:cNvPr id="8720070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7702544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312487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26594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208008075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747017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21207452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26665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544528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31718373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7989312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4700067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486790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28641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5894712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6593200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10291418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4582859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8616259" name="Title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2603200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151302485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14205640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489499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66437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91430134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583498" y="1600201"/>
            <a:ext cx="470452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32977930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576053" y="1600201"/>
            <a:ext cx="500634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07870878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16440802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7495900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74445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21174854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83498" y="1535113"/>
            <a:ext cx="4704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1865987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583498" y="2174874"/>
            <a:ext cx="47045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98170319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27590905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480042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22657855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22417392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2668983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8205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28989853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16423886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907345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748702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11829854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0848791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6820010" name="Title 1"/>
          <p:cNvSpPr>
            <a:spLocks noGrp="1"/>
          </p:cNvSpPr>
          <p:nvPr>
            <p:ph type="title"/>
          </p:nvPr>
        </p:nvSpPr>
        <p:spPr bwMode="auto">
          <a:xfrm>
            <a:off x="1583498" y="273049"/>
            <a:ext cx="355239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952809353" name="Content Placeholder 2"/>
          <p:cNvSpPr>
            <a:spLocks noGrp="1"/>
          </p:cNvSpPr>
          <p:nvPr>
            <p:ph idx="1"/>
          </p:nvPr>
        </p:nvSpPr>
        <p:spPr bwMode="auto">
          <a:xfrm>
            <a:off x="5327914" y="273050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80237361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583498" y="1435101"/>
            <a:ext cx="355239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109961565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8346473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0349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2089115" name="Title 1"/>
          <p:cNvSpPr>
            <a:spLocks noGrp="1"/>
          </p:cNvSpPr>
          <p:nvPr>
            <p:ph type="title"/>
          </p:nvPr>
        </p:nvSpPr>
        <p:spPr bwMode="auto">
          <a:xfrm>
            <a:off x="1583498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701076395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583498" y="612774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92240423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583498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Click to edit Master text styles</a:t>
            </a:r>
          </a:p>
        </p:txBody>
      </p:sp>
      <p:sp>
        <p:nvSpPr>
          <p:cNvPr id="119571997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41958818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6311254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0786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83498" y="1600201"/>
            <a:ext cx="999890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Click to edit Master text styles</a:t>
            </a:r>
          </a:p>
          <a:p>
            <a:pPr lvl="1">
              <a:defRPr/>
            </a:pPr>
            <a:r>
              <a:rPr/>
              <a:t>Second level</a:t>
            </a:r>
          </a:p>
          <a:p>
            <a:pPr lvl="2">
              <a:defRPr/>
            </a:pPr>
            <a:r>
              <a:rPr/>
              <a:t>Third level</a:t>
            </a:r>
          </a:p>
          <a:p>
            <a:pPr lvl="3">
              <a:defRPr/>
            </a:pPr>
            <a:r>
              <a:rPr/>
              <a:t>Fourth level</a:t>
            </a:r>
          </a:p>
          <a:p>
            <a:pPr lvl="4">
              <a:defRPr/>
            </a:pPr>
            <a:r>
              <a:rPr/>
              <a:t>Fifth level</a:t>
            </a:r>
          </a:p>
        </p:txBody>
      </p:sp>
      <p:sp>
        <p:nvSpPr>
          <p:cNvPr id="1410505948" name="Shape 1058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22023583" name="Shape 1059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</p:spPr>
      </p:sp>
      <p:sp>
        <p:nvSpPr>
          <p:cNvPr id="1806490555" name="Shape 1060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87928838" name="Shape 1061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28776670" name="Shape 1062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70551442" name="Shape 1063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6424337" name="Shape 1064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58538658" name="Shape 1065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72218258" name="Shape 1066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6290767" name="Shape 1067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58872269" name="Shape 1068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93738575" name="Shape 1069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82884306" name="Shape 1070"/>
          <p:cNvSpPr>
            <a:spLocks noGrp="1" noChangeArrowheads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08017580" name="Title 1"/>
          <p:cNvSpPr>
            <a:spLocks noGrp="1"/>
          </p:cNvSpPr>
          <p:nvPr>
            <p:ph type="title"/>
          </p:nvPr>
        </p:nvSpPr>
        <p:spPr bwMode="auto">
          <a:xfrm>
            <a:off x="1583498" y="274638"/>
            <a:ext cx="99989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Click to edit Master title style</a:t>
            </a:r>
          </a:p>
        </p:txBody>
      </p:sp>
      <p:sp>
        <p:nvSpPr>
          <p:cNvPr id="182347302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9264351" y="6356350"/>
            <a:ext cx="2318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/>
              <a:t>	</a:t>
            </a:r>
            <a:fld id="{F8E3F0E9-0FC2-4DDE-87CF-3BA6A04EA4CC}" type="slidenum">
              <a:rPr/>
              <a:t>‹#›</a:t>
            </a:fld>
            <a:endParaRPr/>
          </a:p>
        </p:txBody>
      </p:sp>
      <p:sp>
        <p:nvSpPr>
          <p:cNvPr id="198073463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619018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 lang="ru-RU"/>
              <a:t>30.09.2025</a:t>
            </a:fld>
            <a:endParaRPr/>
          </a:p>
        </p:txBody>
      </p:sp>
      <p:sp>
        <p:nvSpPr>
          <p:cNvPr id="555840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125706" y="6356350"/>
            <a:ext cx="35625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g"/><Relationship Id="rId5" Type="http://schemas.openxmlformats.org/officeDocument/2006/relationships/image" Target="../media/image52.jpeg"/><Relationship Id="rId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g"/><Relationship Id="rId5" Type="http://schemas.openxmlformats.org/officeDocument/2006/relationships/image" Target="../media/image61.png"/><Relationship Id="rId4" Type="http://schemas.openxmlformats.org/officeDocument/2006/relationships/image" Target="../media/image6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3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1693353" name="Title 1"/>
          <p:cNvSpPr>
            <a:spLocks noGrp="1"/>
          </p:cNvSpPr>
          <p:nvPr>
            <p:ph type="title"/>
          </p:nvPr>
        </p:nvSpPr>
        <p:spPr bwMode="auto">
          <a:xfrm>
            <a:off x="838198" y="-65367"/>
            <a:ext cx="10515600" cy="69238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4800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000" b="1" i="1">
                <a:solidFill>
                  <a:srgbClr val="002060"/>
                </a:solidFill>
              </a:rPr>
              <a:t>МБОУ ОЦ «ФЛАГМАН» дошкольное отделение-детский сад №5</a:t>
            </a:r>
            <a:endParaRPr sz="2000" b="1" i="1">
              <a:solidFill>
                <a:srgbClr val="002060"/>
              </a:solidFill>
            </a:endParaRPr>
          </a:p>
        </p:txBody>
      </p:sp>
      <p:sp>
        <p:nvSpPr>
          <p:cNvPr id="693654296" name="Content Placeholder 2"/>
          <p:cNvSpPr>
            <a:spLocks noGrp="1"/>
          </p:cNvSpPr>
          <p:nvPr>
            <p:ph idx="1"/>
          </p:nvPr>
        </p:nvSpPr>
        <p:spPr bwMode="auto">
          <a:xfrm>
            <a:off x="169042" y="1524001"/>
            <a:ext cx="11896911" cy="53489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 lnSpcReduction="14000"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3400" dirty="0">
                <a:solidFill>
                  <a:srgbClr val="002060"/>
                </a:solidFill>
                <a:latin typeface="Times New Roman"/>
                <a:cs typeface="Times New Roman"/>
              </a:rPr>
              <a:t>Представление опыта работы воспитателя </a:t>
            </a:r>
            <a:r>
              <a:rPr lang="ru-RU" sz="3400" dirty="0" err="1">
                <a:solidFill>
                  <a:srgbClr val="002060"/>
                </a:solidFill>
                <a:latin typeface="Times New Roman"/>
                <a:cs typeface="Times New Roman"/>
              </a:rPr>
              <a:t>Барабановой</a:t>
            </a:r>
            <a:r>
              <a:rPr lang="ru-RU" sz="3400" dirty="0">
                <a:solidFill>
                  <a:srgbClr val="002060"/>
                </a:solidFill>
                <a:latin typeface="Times New Roman"/>
                <a:cs typeface="Times New Roman"/>
              </a:rPr>
              <a:t> М.А.:</a:t>
            </a:r>
            <a:endParaRPr dirty="0"/>
          </a:p>
          <a:p>
            <a:pPr marL="0" indent="0" algn="ctr">
              <a:buFont typeface="Arial"/>
              <a:buNone/>
              <a:defRPr/>
            </a:pPr>
            <a:endParaRPr lang="ru-RU" sz="3400" dirty="0">
              <a:latin typeface="Times New Roman"/>
              <a:cs typeface="Times New Roman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46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Познавательный маршрут</a:t>
            </a:r>
            <a:endParaRPr sz="4600" b="1" i="1" dirty="0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46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«Азбука вкусов»</a:t>
            </a:r>
            <a:endParaRPr sz="4600" b="1" i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46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или </a:t>
            </a:r>
            <a:endParaRPr sz="4600" b="1" i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46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«Вкусные путешествия </a:t>
            </a:r>
            <a:endParaRPr sz="4600" b="1" i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46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детей и взрослых»</a:t>
            </a:r>
            <a:endParaRPr sz="4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Font typeface="Arial"/>
              <a:buNone/>
              <a:defRPr/>
            </a:pPr>
            <a:endParaRPr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Font typeface="Arial"/>
              <a:buNone/>
              <a:defRPr/>
            </a:pPr>
            <a:endParaRPr sz="2400" dirty="0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/>
                <a:cs typeface="Times New Roman"/>
              </a:rPr>
              <a:t>                      Одинцово, 2025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630420588" name="TextBox 629835325"/>
          <p:cNvSpPr txBox="1"/>
          <p:nvPr/>
        </p:nvSpPr>
        <p:spPr bwMode="auto">
          <a:xfrm>
            <a:off x="2613035" y="130734"/>
            <a:ext cx="202855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84005490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20484" y="164085"/>
            <a:ext cx="1257299" cy="107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638447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98993" y="3143792"/>
            <a:ext cx="3558903" cy="2669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963957" name="Title 1"/>
          <p:cNvSpPr>
            <a:spLocks noGrp="1"/>
          </p:cNvSpPr>
          <p:nvPr>
            <p:ph type="title"/>
          </p:nvPr>
        </p:nvSpPr>
        <p:spPr bwMode="auto">
          <a:xfrm>
            <a:off x="243840" y="274638"/>
            <a:ext cx="9142041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Через игру, творчество и эксперименты мы формируем осознанное отношение к питанию.</a:t>
            </a:r>
            <a:endParaRPr dirty="0"/>
          </a:p>
        </p:txBody>
      </p:sp>
      <p:pic>
        <p:nvPicPr>
          <p:cNvPr id="1583065936" name="Рисунок 48059154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3840" y="1417638"/>
            <a:ext cx="5113444" cy="3639554"/>
          </a:xfrm>
          <a:prstGeom prst="rect">
            <a:avLst/>
          </a:prstGeom>
        </p:spPr>
      </p:pic>
      <p:pic>
        <p:nvPicPr>
          <p:cNvPr id="1293637414" name="Рисунок 1707161760"/>
          <p:cNvPicPr>
            <a:picLocks noChangeAspect="1"/>
          </p:cNvPicPr>
          <p:nvPr/>
        </p:nvPicPr>
        <p:blipFill>
          <a:blip r:embed="rId4"/>
          <a:srcRect b="12251"/>
          <a:stretch/>
        </p:blipFill>
        <p:spPr bwMode="auto">
          <a:xfrm>
            <a:off x="5529943" y="3046190"/>
            <a:ext cx="2837261" cy="3532109"/>
          </a:xfrm>
          <a:prstGeom prst="rect">
            <a:avLst/>
          </a:prstGeom>
        </p:spPr>
      </p:pic>
      <p:pic>
        <p:nvPicPr>
          <p:cNvPr id="2123854018" name="Рисунок 60437472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rot="10799989" flipH="1" flipV="1">
            <a:off x="8539870" y="1149537"/>
            <a:ext cx="3407340" cy="3907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82691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7794" y="37352"/>
            <a:ext cx="5960226" cy="1138306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lnSpcReduction="10000"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ctr">
              <a:defRPr/>
            </a:pPr>
            <a:r>
              <a:rPr lang="ru-RU" sz="2400" b="1" i="1" u="none" strike="noStrike" cap="none" spc="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Здоровое тело начинается с правильного питания, а радость с познания – с интересных открытий!</a:t>
            </a:r>
            <a:endParaRPr dirty="0"/>
          </a:p>
        </p:txBody>
      </p:sp>
      <p:pic>
        <p:nvPicPr>
          <p:cNvPr id="680661433" name="Объект 140616862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6436" r="28712" b="16715"/>
          <a:stretch/>
        </p:blipFill>
        <p:spPr bwMode="auto">
          <a:xfrm>
            <a:off x="705394" y="1224292"/>
            <a:ext cx="4750794" cy="2570942"/>
          </a:xfrm>
          <a:prstGeom prst="rect">
            <a:avLst/>
          </a:prstGeom>
        </p:spPr>
      </p:pic>
      <p:sp>
        <p:nvSpPr>
          <p:cNvPr id="203881119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93382"/>
            <a:ext cx="5371133" cy="942938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ctr">
              <a:defRPr/>
            </a:pPr>
            <a:r>
              <a:rPr lang="ru-RU" sz="2400" i="1" dirty="0" smtClean="0">
                <a:latin typeface="Times New Roman"/>
                <a:ea typeface="Times New Roman"/>
                <a:cs typeface="Times New Roman"/>
              </a:rPr>
              <a:t>Фруктово-овощная сказка «</a:t>
            </a:r>
            <a:r>
              <a:rPr lang="ru-RU" sz="2400" i="1" dirty="0" err="1" smtClean="0">
                <a:latin typeface="Times New Roman"/>
                <a:ea typeface="Times New Roman"/>
                <a:cs typeface="Times New Roman"/>
              </a:rPr>
              <a:t>Чипполино</a:t>
            </a:r>
            <a:r>
              <a:rPr lang="ru-RU" sz="2400" i="1" dirty="0" smtClean="0">
                <a:latin typeface="Times New Roman"/>
                <a:ea typeface="Times New Roman"/>
                <a:cs typeface="Times New Roman"/>
              </a:rPr>
              <a:t> и все, все, все»</a:t>
            </a:r>
            <a:endParaRPr dirty="0"/>
          </a:p>
        </p:txBody>
      </p:sp>
      <p:pic>
        <p:nvPicPr>
          <p:cNvPr id="1724594812" name="Рисунок 146265267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58063" y="3921357"/>
            <a:ext cx="4598125" cy="2718616"/>
          </a:xfrm>
          <a:prstGeom prst="rect">
            <a:avLst/>
          </a:prstGeom>
        </p:spPr>
      </p:pic>
      <p:pic>
        <p:nvPicPr>
          <p:cNvPr id="1880091782" name="Рисунок 444182718"/>
          <p:cNvPicPr>
            <a:picLocks noChangeAspect="1"/>
          </p:cNvPicPr>
          <p:nvPr/>
        </p:nvPicPr>
        <p:blipFill>
          <a:blip r:embed="rId5"/>
          <a:srcRect l="8968" r="9152" b="2554"/>
          <a:stretch/>
        </p:blipFill>
        <p:spPr bwMode="auto">
          <a:xfrm>
            <a:off x="6474402" y="4520194"/>
            <a:ext cx="4788529" cy="21197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34"/>
          <a:stretch/>
        </p:blipFill>
        <p:spPr>
          <a:xfrm>
            <a:off x="6668739" y="1175658"/>
            <a:ext cx="4399856" cy="29807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69937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7794" y="37352"/>
            <a:ext cx="5960226" cy="78996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ctr">
              <a:defRPr/>
            </a:pP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«По 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звуковым дорожкам и 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тропинкам»</a:t>
            </a:r>
            <a:endParaRPr dirty="0"/>
          </a:p>
        </p:txBody>
      </p:sp>
      <p:sp>
        <p:nvSpPr>
          <p:cNvPr id="39453709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93383"/>
            <a:ext cx="5371133" cy="542344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ctr">
              <a:defRPr/>
            </a:pPr>
            <a:r>
              <a:rPr lang="ru-RU" sz="2400" i="1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Горшочек вари»</a:t>
            </a:r>
            <a:endParaRPr dirty="0"/>
          </a:p>
        </p:txBody>
      </p:sp>
      <p:pic>
        <p:nvPicPr>
          <p:cNvPr id="1116127463" name="Рисунок 202003097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15704" y="3970958"/>
            <a:ext cx="4356593" cy="2745155"/>
          </a:xfrm>
          <a:prstGeom prst="rect">
            <a:avLst/>
          </a:prstGeom>
        </p:spPr>
      </p:pic>
      <p:pic>
        <p:nvPicPr>
          <p:cNvPr id="251806037" name="Рисунок 160298841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05691" y="653229"/>
            <a:ext cx="4618676" cy="3134454"/>
          </a:xfrm>
          <a:prstGeom prst="rect">
            <a:avLst/>
          </a:prstGeom>
        </p:spPr>
      </p:pic>
      <p:pic>
        <p:nvPicPr>
          <p:cNvPr id="1864566552" name="Рисунок 1545506782"/>
          <p:cNvPicPr>
            <a:picLocks noChangeAspect="1"/>
          </p:cNvPicPr>
          <p:nvPr/>
        </p:nvPicPr>
        <p:blipFill>
          <a:blip r:embed="rId5"/>
          <a:srcRect l="8823" t="2880"/>
          <a:stretch/>
        </p:blipFill>
        <p:spPr bwMode="auto">
          <a:xfrm>
            <a:off x="6043897" y="3796820"/>
            <a:ext cx="4876652" cy="29192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42" y="781251"/>
            <a:ext cx="5004169" cy="2814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995902" name="Title 1"/>
          <p:cNvSpPr>
            <a:spLocks noGrp="1"/>
          </p:cNvSpPr>
          <p:nvPr>
            <p:ph type="title"/>
          </p:nvPr>
        </p:nvSpPr>
        <p:spPr bwMode="auto">
          <a:xfrm>
            <a:off x="0" y="274639"/>
            <a:ext cx="11582399" cy="57880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Вместе с родителями</a:t>
            </a:r>
            <a:endParaRPr dirty="0"/>
          </a:p>
        </p:txBody>
      </p:sp>
      <p:pic>
        <p:nvPicPr>
          <p:cNvPr id="161212884" name="Рисунок 68562565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45963" y="853441"/>
            <a:ext cx="3041112" cy="5406423"/>
          </a:xfrm>
          <a:prstGeom prst="rect">
            <a:avLst/>
          </a:prstGeom>
        </p:spPr>
      </p:pic>
      <p:pic>
        <p:nvPicPr>
          <p:cNvPr id="1248663423" name="Рисунок 33518395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878952" y="1083072"/>
            <a:ext cx="4213256" cy="2670897"/>
          </a:xfrm>
          <a:prstGeom prst="rect">
            <a:avLst/>
          </a:prstGeom>
        </p:spPr>
      </p:pic>
      <p:pic>
        <p:nvPicPr>
          <p:cNvPr id="6" name="Рисунок 1919931694"/>
          <p:cNvPicPr>
            <a:picLocks noChangeAspect="1"/>
          </p:cNvPicPr>
          <p:nvPr/>
        </p:nvPicPr>
        <p:blipFill rotWithShape="1">
          <a:blip r:embed="rId5"/>
          <a:srcRect l="21407" t="7019" r="25987"/>
          <a:stretch/>
        </p:blipFill>
        <p:spPr bwMode="auto">
          <a:xfrm>
            <a:off x="8092208" y="3983600"/>
            <a:ext cx="3185392" cy="2583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50677" y="564040"/>
            <a:ext cx="2754337" cy="32485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017" y="3915194"/>
            <a:ext cx="4023359" cy="27497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 t="15600" r="6259"/>
          <a:stretch/>
        </p:blipFill>
        <p:spPr bwMode="auto">
          <a:xfrm>
            <a:off x="4964291" y="3971108"/>
            <a:ext cx="2037806" cy="276067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5283" t="8605" r="-2716" b="19799"/>
          <a:stretch/>
        </p:blipFill>
        <p:spPr bwMode="auto">
          <a:xfrm>
            <a:off x="274903" y="2891245"/>
            <a:ext cx="4601897" cy="38405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2221" r="13904" b="13778"/>
          <a:stretch/>
        </p:blipFill>
        <p:spPr>
          <a:xfrm>
            <a:off x="5975358" y="226476"/>
            <a:ext cx="5922432" cy="36401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280" y="91495"/>
            <a:ext cx="4482011" cy="2521131"/>
          </a:xfrm>
          <a:prstGeom prst="rect">
            <a:avLst/>
          </a:prstGeom>
        </p:spPr>
      </p:pic>
      <p:pic>
        <p:nvPicPr>
          <p:cNvPr id="9" name="Рисунок 1730406422"/>
          <p:cNvPicPr>
            <a:picLocks noChangeAspect="1"/>
          </p:cNvPicPr>
          <p:nvPr/>
        </p:nvPicPr>
        <p:blipFill>
          <a:blip r:embed="rId6"/>
          <a:srcRect b="7986"/>
          <a:stretch/>
        </p:blipFill>
        <p:spPr bwMode="auto">
          <a:xfrm>
            <a:off x="7506789" y="3971108"/>
            <a:ext cx="3894243" cy="268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20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05014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524" r="907"/>
          <a:stretch/>
        </p:blipFill>
        <p:spPr>
          <a:xfrm>
            <a:off x="139924" y="274638"/>
            <a:ext cx="3822634" cy="6204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223" y="66401"/>
            <a:ext cx="4047700" cy="3035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448" y="439530"/>
            <a:ext cx="2995476" cy="5325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1" r="16899"/>
          <a:stretch/>
        </p:blipFill>
        <p:spPr>
          <a:xfrm>
            <a:off x="4337083" y="3508053"/>
            <a:ext cx="2159726" cy="3209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5" r="-1870" b="10223"/>
          <a:stretch/>
        </p:blipFill>
        <p:spPr>
          <a:xfrm>
            <a:off x="6761026" y="3310413"/>
            <a:ext cx="2005818" cy="3474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30393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7383" y="386510"/>
            <a:ext cx="7219406" cy="850107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85000" lnSpcReduction="20000"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defRPr/>
            </a:pPr>
            <a:r>
              <a:rPr lang="ru-RU" dirty="0" smtClean="0"/>
              <a:t>            Сначала игра – потом буквы,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dirty="0" smtClean="0"/>
              <a:t>     сначала интерес – потом результат!</a:t>
            </a:r>
            <a:endParaRPr dirty="0"/>
          </a:p>
        </p:txBody>
      </p:sp>
      <p:sp>
        <p:nvSpPr>
          <p:cNvPr id="35636152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545409" y="386510"/>
            <a:ext cx="5102356" cy="639761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algn="ctr">
              <a:defRPr/>
            </a:pPr>
            <a:r>
              <a:rPr lang="ru-RU" i="1" dirty="0">
                <a:latin typeface="Times New Roman"/>
                <a:ea typeface="Times New Roman"/>
                <a:cs typeface="Times New Roman"/>
              </a:rPr>
              <a:t>Азбука вкусов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05238782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8555609" y="4398308"/>
            <a:ext cx="1654898" cy="3361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indent="0" algn="ctr">
              <a:buFont typeface="Arial"/>
              <a:buNone/>
              <a:defRPr/>
            </a:pPr>
            <a:r>
              <a:rPr lang="ru-RU" sz="1600">
                <a:latin typeface="Times New Roman"/>
                <a:ea typeface="Times New Roman"/>
                <a:cs typeface="Times New Roman"/>
              </a:rPr>
              <a:t>Живые картины</a:t>
            </a:r>
            <a:endParaRPr/>
          </a:p>
        </p:txBody>
      </p:sp>
      <p:pic>
        <p:nvPicPr>
          <p:cNvPr id="1548889609" name="Рисунок 58278516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051036" y="1340643"/>
            <a:ext cx="2821102" cy="2821102"/>
          </a:xfrm>
          <a:prstGeom prst="rect">
            <a:avLst/>
          </a:prstGeom>
        </p:spPr>
      </p:pic>
      <p:pic>
        <p:nvPicPr>
          <p:cNvPr id="678458648" name="Рисунок 107259603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030220" y="1340643"/>
            <a:ext cx="2017058" cy="2740164"/>
          </a:xfrm>
          <a:prstGeom prst="rect">
            <a:avLst/>
          </a:prstGeom>
        </p:spPr>
      </p:pic>
      <p:pic>
        <p:nvPicPr>
          <p:cNvPr id="863154050" name="Рисунок 86315404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649094" y="4800318"/>
            <a:ext cx="1381124" cy="1381124"/>
          </a:xfrm>
          <a:prstGeom prst="rect">
            <a:avLst/>
          </a:prstGeom>
        </p:spPr>
      </p:pic>
      <p:pic>
        <p:nvPicPr>
          <p:cNvPr id="10" name="Рисунок 1991356495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/>
        </p:blipFill>
        <p:spPr bwMode="auto">
          <a:xfrm>
            <a:off x="364230" y="1524000"/>
            <a:ext cx="6394028" cy="3596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482715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8" y="1017495"/>
            <a:ext cx="9998901" cy="103772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l">
              <a:defRPr/>
            </a:pPr>
            <a:r>
              <a:rPr lang="ru-RU" sz="3000" b="1" i="1" dirty="0">
                <a:latin typeface="Times New Roman"/>
                <a:ea typeface="Times New Roman"/>
                <a:cs typeface="Times New Roman"/>
              </a:rPr>
              <a:t>Цель:</a:t>
            </a:r>
            <a:br>
              <a:rPr lang="ru-RU" sz="3000" b="1" i="1" dirty="0">
                <a:latin typeface="Times New Roman"/>
                <a:ea typeface="Times New Roman"/>
                <a:cs typeface="Times New Roman"/>
              </a:rPr>
            </a:br>
            <a:r>
              <a:rPr lang="ru-RU" sz="3000" b="0" i="1" dirty="0">
                <a:latin typeface="Times New Roman"/>
                <a:ea typeface="Times New Roman"/>
                <a:cs typeface="Times New Roman"/>
              </a:rPr>
              <a:t>Активизация у детей познавательной активности, эмоциональной отзывчивости и чувства уважения к культуре и традициям своего народа и других стран. </a:t>
            </a:r>
            <a:br>
              <a:rPr lang="ru-RU" sz="3000" b="0" i="1" dirty="0">
                <a:latin typeface="Times New Roman"/>
                <a:ea typeface="Times New Roman"/>
                <a:cs typeface="Times New Roman"/>
              </a:rPr>
            </a:br>
            <a:endParaRPr lang="ru-RU" i="1" dirty="0"/>
          </a:p>
        </p:txBody>
      </p:sp>
      <p:sp>
        <p:nvSpPr>
          <p:cNvPr id="130351669" name="Объект 2"/>
          <p:cNvSpPr>
            <a:spLocks noGrp="1"/>
          </p:cNvSpPr>
          <p:nvPr>
            <p:ph idx="1"/>
          </p:nvPr>
        </p:nvSpPr>
        <p:spPr bwMode="auto">
          <a:xfrm>
            <a:off x="1527469" y="2481943"/>
            <a:ext cx="7773285" cy="420451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 lnSpcReduction="1000"/>
          </a:bodyPr>
          <a:lstStyle/>
          <a:p>
            <a:pPr marL="0" indent="0">
              <a:buNone/>
              <a:defRPr/>
            </a:pPr>
            <a:r>
              <a:rPr lang="ru-RU" sz="2300" b="1" i="1" dirty="0">
                <a:latin typeface="Times New Roman"/>
                <a:ea typeface="Times New Roman"/>
                <a:cs typeface="Times New Roman"/>
              </a:rPr>
              <a:t>Задачи:</a:t>
            </a:r>
            <a:endParaRPr sz="2300" i="1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300" i="1" dirty="0">
                <a:latin typeface="Times New Roman"/>
                <a:ea typeface="Times New Roman"/>
                <a:cs typeface="Times New Roman"/>
              </a:rPr>
              <a:t>Развитие чувства гордости за родные традиции путем знакомства с вкусовыми культурными традициями народа и развитие чувства толерантности к устоям и гастрономическим предпочтениям других стран</a:t>
            </a:r>
            <a:r>
              <a:rPr lang="ru-RU" sz="2300" i="1" dirty="0" smtClean="0">
                <a:latin typeface="Times New Roman"/>
                <a:ea typeface="Times New Roman"/>
                <a:cs typeface="Times New Roman"/>
              </a:rPr>
              <a:t>;</a:t>
            </a:r>
          </a:p>
          <a:p>
            <a:pPr>
              <a:defRPr/>
            </a:pPr>
            <a:r>
              <a:rPr lang="ru-RU" sz="2300" i="1" dirty="0">
                <a:latin typeface="Times New Roman"/>
                <a:ea typeface="Times New Roman"/>
                <a:cs typeface="Times New Roman"/>
              </a:rPr>
              <a:t>Знакомство детей с буквами и  звуками;</a:t>
            </a:r>
            <a:endParaRPr lang="ru-RU" sz="2300" i="1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300" i="1" dirty="0">
                <a:latin typeface="Times New Roman"/>
                <a:ea typeface="Times New Roman"/>
                <a:cs typeface="Times New Roman"/>
              </a:rPr>
              <a:t>Развитие фонематического слуха и интереса к </a:t>
            </a:r>
            <a:r>
              <a:rPr lang="ru-RU" sz="2300" i="1" dirty="0" smtClean="0">
                <a:latin typeface="Times New Roman"/>
                <a:ea typeface="Times New Roman"/>
                <a:cs typeface="Times New Roman"/>
              </a:rPr>
              <a:t>чтению;</a:t>
            </a:r>
            <a:endParaRPr lang="ru-RU" sz="2300" i="1" dirty="0"/>
          </a:p>
          <a:p>
            <a:pPr>
              <a:defRPr/>
            </a:pPr>
            <a:r>
              <a:rPr lang="ru-RU" sz="2300" i="1" dirty="0" smtClean="0">
                <a:latin typeface="Times New Roman"/>
                <a:ea typeface="Times New Roman"/>
                <a:cs typeface="Times New Roman"/>
              </a:rPr>
              <a:t>Вовлечение </a:t>
            </a:r>
            <a:r>
              <a:rPr lang="ru-RU" sz="2300" i="1" dirty="0">
                <a:latin typeface="Times New Roman"/>
                <a:ea typeface="Times New Roman"/>
                <a:cs typeface="Times New Roman"/>
              </a:rPr>
              <a:t>всех сотрудников, специалистов, родителей и детей в общую </a:t>
            </a:r>
            <a:r>
              <a:rPr lang="ru-RU" sz="2300" i="1" dirty="0" smtClean="0">
                <a:latin typeface="Times New Roman"/>
                <a:ea typeface="Times New Roman"/>
                <a:cs typeface="Times New Roman"/>
              </a:rPr>
              <a:t>работу</a:t>
            </a:r>
            <a:r>
              <a:rPr lang="ru-RU" sz="23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300" dirty="0" smtClean="0">
              <a:latin typeface="Times New Roman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sz="2300" dirty="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dirty="0">
              <a:latin typeface="Times New Roman"/>
              <a:cs typeface="Times New Roman"/>
            </a:endParaRPr>
          </a:p>
        </p:txBody>
      </p:sp>
      <p:pic>
        <p:nvPicPr>
          <p:cNvPr id="5" name="Рисунок 29979142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00754" y="2481943"/>
            <a:ext cx="2453128" cy="31703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1492128" name="Title 1"/>
          <p:cNvSpPr>
            <a:spLocks noGrp="1"/>
          </p:cNvSpPr>
          <p:nvPr>
            <p:ph type="ctrTitle"/>
          </p:nvPr>
        </p:nvSpPr>
        <p:spPr bwMode="auto">
          <a:xfrm>
            <a:off x="914400" y="289485"/>
            <a:ext cx="10363199" cy="72838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>
            <a:lvl1pPr algn="ctr">
              <a:defRPr b="1"/>
            </a:lvl1pPr>
          </a:lstStyle>
          <a:p>
            <a:pPr>
              <a:defRPr/>
            </a:pPr>
            <a:r>
              <a:rPr lang="ru-RU"/>
              <a:t/>
            </a:r>
            <a:br>
              <a:rPr lang="ru-RU"/>
            </a:br>
            <a:r>
              <a:rPr lang="ru-RU"/>
              <a:t>Изучение алфавита</a:t>
            </a:r>
            <a:br>
              <a:rPr lang="ru-RU"/>
            </a:br>
            <a:endParaRPr/>
          </a:p>
        </p:txBody>
      </p:sp>
      <p:pic>
        <p:nvPicPr>
          <p:cNvPr id="464715592" name="Рисунок 189504772"/>
          <p:cNvPicPr>
            <a:picLocks noChangeAspect="1"/>
          </p:cNvPicPr>
          <p:nvPr/>
        </p:nvPicPr>
        <p:blipFill rotWithShape="1">
          <a:blip r:embed="rId3"/>
          <a:srcRect l="5520" t="26416" r="14747" b="24972"/>
          <a:stretch/>
        </p:blipFill>
        <p:spPr bwMode="auto">
          <a:xfrm>
            <a:off x="97784" y="3622766"/>
            <a:ext cx="2453828" cy="2655814"/>
          </a:xfrm>
          <a:prstGeom prst="rect">
            <a:avLst/>
          </a:prstGeom>
        </p:spPr>
      </p:pic>
      <p:pic>
        <p:nvPicPr>
          <p:cNvPr id="1573003451" name="Рисунок 6406092"/>
          <p:cNvPicPr>
            <a:picLocks noChangeAspect="1"/>
          </p:cNvPicPr>
          <p:nvPr/>
        </p:nvPicPr>
        <p:blipFill>
          <a:blip r:embed="rId4"/>
          <a:srcRect t="21646" b="21646"/>
          <a:stretch/>
        </p:blipFill>
        <p:spPr bwMode="auto">
          <a:xfrm>
            <a:off x="145936" y="373433"/>
            <a:ext cx="2505628" cy="2673625"/>
          </a:xfrm>
          <a:prstGeom prst="rect">
            <a:avLst/>
          </a:prstGeom>
        </p:spPr>
      </p:pic>
      <p:pic>
        <p:nvPicPr>
          <p:cNvPr id="234992736" name="Рисунок 889104924"/>
          <p:cNvPicPr>
            <a:picLocks noChangeAspect="1"/>
          </p:cNvPicPr>
          <p:nvPr/>
        </p:nvPicPr>
        <p:blipFill>
          <a:blip r:embed="rId5"/>
          <a:srcRect t="14705" r="4659" b="10129"/>
          <a:stretch/>
        </p:blipFill>
        <p:spPr bwMode="auto">
          <a:xfrm>
            <a:off x="9535886" y="3670482"/>
            <a:ext cx="2426547" cy="2915882"/>
          </a:xfrm>
          <a:prstGeom prst="rect">
            <a:avLst/>
          </a:prstGeom>
        </p:spPr>
      </p:pic>
      <p:pic>
        <p:nvPicPr>
          <p:cNvPr id="9" name="Рисунок 969589405"/>
          <p:cNvPicPr>
            <a:picLocks noChangeAspect="1"/>
          </p:cNvPicPr>
          <p:nvPr/>
        </p:nvPicPr>
        <p:blipFill>
          <a:blip r:embed="rId6"/>
          <a:srcRect r="5039"/>
          <a:stretch/>
        </p:blipFill>
        <p:spPr bwMode="auto">
          <a:xfrm>
            <a:off x="2789151" y="1619794"/>
            <a:ext cx="6390202" cy="38404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886" y="29002"/>
            <a:ext cx="2316269" cy="3088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85529744" name="Рисунок 6031122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86805" y="183265"/>
            <a:ext cx="4256853" cy="3192639"/>
          </a:xfrm>
          <a:prstGeom prst="rect">
            <a:avLst/>
          </a:prstGeom>
        </p:spPr>
      </p:pic>
      <p:pic>
        <p:nvPicPr>
          <p:cNvPr id="1599560884" name="Рисунок 46373733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613779" y="3544389"/>
            <a:ext cx="5335680" cy="3193922"/>
          </a:xfrm>
          <a:prstGeom prst="rect">
            <a:avLst/>
          </a:prstGeom>
        </p:spPr>
      </p:pic>
      <p:pic>
        <p:nvPicPr>
          <p:cNvPr id="89285032" name="Рисунок 8928503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728755" y="274638"/>
            <a:ext cx="2397224" cy="3159372"/>
          </a:xfrm>
          <a:prstGeom prst="rect">
            <a:avLst/>
          </a:prstGeom>
        </p:spPr>
      </p:pic>
      <p:pic>
        <p:nvPicPr>
          <p:cNvPr id="9" name="Рисунок 205886926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32676" y="492353"/>
            <a:ext cx="4209969" cy="5472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6913450" name="Title 1"/>
          <p:cNvSpPr>
            <a:spLocks noGrp="1"/>
          </p:cNvSpPr>
          <p:nvPr>
            <p:ph type="ctrTitle"/>
          </p:nvPr>
        </p:nvSpPr>
        <p:spPr bwMode="auto">
          <a:xfrm>
            <a:off x="914399" y="140073"/>
            <a:ext cx="10363199" cy="859117"/>
          </a:xfrm>
        </p:spPr>
        <p:txBody>
          <a:bodyPr/>
          <a:lstStyle>
            <a:lvl1pPr algn="ctr">
              <a:defRPr b="1"/>
            </a:lvl1pPr>
          </a:lstStyle>
          <a:p>
            <a:pPr algn="l">
              <a:defRPr/>
            </a:pPr>
            <a:r>
              <a:rPr lang="ru-RU" dirty="0"/>
              <a:t>Огород на </a:t>
            </a:r>
            <a:r>
              <a:rPr lang="ru-RU" dirty="0" smtClean="0"/>
              <a:t>окне</a:t>
            </a:r>
            <a:endParaRPr dirty="0"/>
          </a:p>
        </p:txBody>
      </p:sp>
      <p:sp>
        <p:nvSpPr>
          <p:cNvPr id="599567725" name="Subtitle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406979602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71481" y="3886199"/>
            <a:ext cx="3572119" cy="275477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141402307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010360" y="1221904"/>
            <a:ext cx="3816423" cy="53285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76838058" name="Picture 2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990276" y="373286"/>
            <a:ext cx="4032447" cy="614480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28601511" name="Picture 3"/>
          <p:cNvPicPr>
            <a:picLocks noChangeAspect="1" noChangeArrowheads="1"/>
          </p:cNvPicPr>
          <p:nvPr/>
        </p:nvPicPr>
        <p:blipFill>
          <a:blip r:embed="rId6"/>
          <a:srcRect l="19029"/>
          <a:stretch/>
        </p:blipFill>
        <p:spPr bwMode="auto">
          <a:xfrm>
            <a:off x="171481" y="1240977"/>
            <a:ext cx="3572119" cy="2599969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5796693" name="Title 1"/>
          <p:cNvSpPr>
            <a:spLocks noGrp="1"/>
          </p:cNvSpPr>
          <p:nvPr>
            <p:ph type="ctrTitle"/>
          </p:nvPr>
        </p:nvSpPr>
        <p:spPr bwMode="auto">
          <a:xfrm>
            <a:off x="2130073" y="76013"/>
            <a:ext cx="8357720" cy="111928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5000"/>
          </a:bodyPr>
          <a:lstStyle>
            <a:lvl1pPr algn="ctr">
              <a:defRPr b="1"/>
            </a:lvl1pPr>
          </a:lstStyle>
          <a:p>
            <a:pPr algn="ctr">
              <a:defRPr/>
            </a:pPr>
            <a:r>
              <a:rPr lang="ru-RU" sz="7200" b="0" i="1">
                <a:solidFill>
                  <a:srgbClr val="04112B"/>
                </a:solidFill>
                <a:latin typeface="Times New Roman"/>
                <a:ea typeface="Times New Roman"/>
                <a:cs typeface="Times New Roman"/>
              </a:rPr>
              <a:t>Сундучок Узнавай-Ка</a:t>
            </a:r>
            <a:endParaRPr/>
          </a:p>
        </p:txBody>
      </p:sp>
      <p:pic>
        <p:nvPicPr>
          <p:cNvPr id="5" name="Рисунок 113218878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68989" y="1205728"/>
            <a:ext cx="2954318" cy="15922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8" t="2739" r="4966"/>
          <a:stretch/>
        </p:blipFill>
        <p:spPr>
          <a:xfrm>
            <a:off x="168989" y="2882056"/>
            <a:ext cx="2890264" cy="1789611"/>
          </a:xfrm>
          <a:prstGeom prst="rect">
            <a:avLst/>
          </a:prstGeom>
        </p:spPr>
      </p:pic>
      <p:pic>
        <p:nvPicPr>
          <p:cNvPr id="7" name="Рисунок 1394391047"/>
          <p:cNvPicPr>
            <a:picLocks noChangeAspect="1"/>
          </p:cNvPicPr>
          <p:nvPr/>
        </p:nvPicPr>
        <p:blipFill rotWithShape="1">
          <a:blip r:embed="rId7"/>
          <a:srcRect l="36680" t="14510" r="20539"/>
          <a:stretch/>
        </p:blipFill>
        <p:spPr bwMode="auto">
          <a:xfrm>
            <a:off x="775063" y="4755765"/>
            <a:ext cx="1772422" cy="2030200"/>
          </a:xfrm>
          <a:prstGeom prst="rect">
            <a:avLst/>
          </a:prstGeom>
        </p:spPr>
      </p:pic>
      <p:pic>
        <p:nvPicPr>
          <p:cNvPr id="3" name="HnVideoEditor_2025_09_30_11343881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50864" y="1306285"/>
            <a:ext cx="8693090" cy="48898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0585678" name="Title 1"/>
          <p:cNvSpPr>
            <a:spLocks noGrp="1"/>
          </p:cNvSpPr>
          <p:nvPr>
            <p:ph type="title"/>
          </p:nvPr>
        </p:nvSpPr>
        <p:spPr bwMode="auto">
          <a:xfrm>
            <a:off x="262426" y="139338"/>
            <a:ext cx="11319972" cy="100664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l">
              <a:defRPr/>
            </a:pPr>
            <a:r>
              <a:rPr lang="ru-RU" dirty="0" smtClean="0"/>
              <a:t>Гастрономические </a:t>
            </a:r>
            <a:r>
              <a:rPr lang="ru-RU" dirty="0"/>
              <a:t>приключения:</a:t>
            </a:r>
            <a:br>
              <a:rPr lang="ru-RU" dirty="0"/>
            </a:br>
            <a:endParaRPr dirty="0"/>
          </a:p>
        </p:txBody>
      </p:sp>
      <p:pic>
        <p:nvPicPr>
          <p:cNvPr id="2" name="11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1980" y="1159985"/>
            <a:ext cx="6927846" cy="52285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1" y="1159986"/>
            <a:ext cx="2118747" cy="2824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1"/>
          <a:stretch/>
        </p:blipFill>
        <p:spPr>
          <a:xfrm>
            <a:off x="132805" y="4161331"/>
            <a:ext cx="2112373" cy="24058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4" r="1226" b="7542"/>
          <a:stretch/>
        </p:blipFill>
        <p:spPr>
          <a:xfrm>
            <a:off x="9931481" y="351438"/>
            <a:ext cx="1790289" cy="29233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481" y="3392798"/>
            <a:ext cx="1855323" cy="32674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3664829" name="Title 1"/>
          <p:cNvSpPr>
            <a:spLocks noGrp="1"/>
          </p:cNvSpPr>
          <p:nvPr>
            <p:ph type="title"/>
          </p:nvPr>
        </p:nvSpPr>
        <p:spPr bwMode="auto">
          <a:xfrm>
            <a:off x="600922" y="0"/>
            <a:ext cx="4519717" cy="1249551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Азбука вкусов</a:t>
            </a:r>
            <a:endParaRPr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4" t="5629" r="12754"/>
          <a:stretch/>
        </p:blipFill>
        <p:spPr>
          <a:xfrm>
            <a:off x="5458742" y="81822"/>
            <a:ext cx="6062698" cy="3897158"/>
          </a:xfrm>
        </p:spPr>
      </p:pic>
      <p:pic>
        <p:nvPicPr>
          <p:cNvPr id="9" name="Рисунок 23443768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62819" y="1107913"/>
            <a:ext cx="4679551" cy="2702698"/>
          </a:xfrm>
          <a:prstGeom prst="rect">
            <a:avLst/>
          </a:prstGeom>
        </p:spPr>
      </p:pic>
      <p:pic>
        <p:nvPicPr>
          <p:cNvPr id="10" name="Рисунок 207829909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178630" y="4157794"/>
            <a:ext cx="4196544" cy="2482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3" y="3978979"/>
            <a:ext cx="2129841" cy="2839788"/>
          </a:xfrm>
          <a:prstGeom prst="rect">
            <a:avLst/>
          </a:prstGeom>
        </p:spPr>
      </p:pic>
      <p:pic>
        <p:nvPicPr>
          <p:cNvPr id="8" name="Рисунок 676955546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123422" y="4093558"/>
            <a:ext cx="3398018" cy="2725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0440102" name="Title 1"/>
          <p:cNvSpPr>
            <a:spLocks noGrp="1"/>
          </p:cNvSpPr>
          <p:nvPr>
            <p:ph type="title"/>
          </p:nvPr>
        </p:nvSpPr>
        <p:spPr bwMode="auto">
          <a:xfrm>
            <a:off x="1" y="274638"/>
            <a:ext cx="6083166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/>
              <a:t>Мы в мире искусства. </a:t>
            </a:r>
            <a:br>
              <a:rPr lang="ru-RU"/>
            </a:br>
            <a:r>
              <a:rPr lang="ru-RU"/>
              <a:t>«Живые» картины</a:t>
            </a:r>
            <a:endParaRPr/>
          </a:p>
        </p:txBody>
      </p:sp>
      <p:pic>
        <p:nvPicPr>
          <p:cNvPr id="173671606" name="Рисунок 1053643993"/>
          <p:cNvPicPr>
            <a:picLocks noChangeAspect="1"/>
          </p:cNvPicPr>
          <p:nvPr/>
        </p:nvPicPr>
        <p:blipFill>
          <a:blip r:embed="rId5"/>
          <a:srcRect b="13224"/>
          <a:stretch/>
        </p:blipFill>
        <p:spPr bwMode="auto">
          <a:xfrm>
            <a:off x="1255590" y="2011751"/>
            <a:ext cx="3682170" cy="4340923"/>
          </a:xfrm>
          <a:prstGeom prst="flowChartConnector">
            <a:avLst/>
          </a:prstGeom>
        </p:spPr>
      </p:pic>
      <p:pic>
        <p:nvPicPr>
          <p:cNvPr id="2" name="lv_0_2025093008594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62354" y="141360"/>
            <a:ext cx="3814355" cy="65250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orner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lassic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Standard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Office">
        <a:dk1>
          <a:sysClr val="windowText" lastClr="000000"/>
        </a:dk1>
        <a:lt1>
          <a:sysClr val="window" lastClr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200</Words>
  <Application>Microsoft Office PowerPoint</Application>
  <PresentationFormat>Широкоэкранный</PresentationFormat>
  <Paragraphs>49</Paragraphs>
  <Slides>16</Slides>
  <Notes>15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Corner</vt:lpstr>
      <vt:lpstr> МБОУ ОЦ «ФЛАГМАН» дошкольное отделение-детский сад №5</vt:lpstr>
      <vt:lpstr>Цель: Активизация у детей познавательной активности, эмоциональной отзывчивости и чувства уважения к культуре и традициям своего народа и других стран.  </vt:lpstr>
      <vt:lpstr> Изучение алфавита </vt:lpstr>
      <vt:lpstr>Презентация PowerPoint</vt:lpstr>
      <vt:lpstr>Огород на окне</vt:lpstr>
      <vt:lpstr>Сундучок Узнавай-Ка</vt:lpstr>
      <vt:lpstr>Гастрономические приключения: </vt:lpstr>
      <vt:lpstr>Азбука вкусов</vt:lpstr>
      <vt:lpstr>Мы в мире искусства.  «Живые» картины</vt:lpstr>
      <vt:lpstr>Через игру, творчество и эксперименты мы формируем осознанное отношение к питанию.</vt:lpstr>
      <vt:lpstr>Презентация PowerPoint</vt:lpstr>
      <vt:lpstr>Презентация PowerPoint</vt:lpstr>
      <vt:lpstr>Вместе с родителями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User</cp:lastModifiedBy>
  <cp:revision>41</cp:revision>
  <dcterms:modified xsi:type="dcterms:W3CDTF">2025-09-30T12:18:50Z</dcterms:modified>
</cp:coreProperties>
</file>